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4" r:id="rId2"/>
    <p:sldId id="296" r:id="rId3"/>
    <p:sldId id="306" r:id="rId4"/>
    <p:sldId id="309" r:id="rId5"/>
    <p:sldId id="329" r:id="rId6"/>
    <p:sldId id="294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180D68-7B99-415D-A0C5-BB76C410F1B8}">
          <p14:sldIdLst>
            <p14:sldId id="324"/>
            <p14:sldId id="296"/>
            <p14:sldId id="306"/>
            <p14:sldId id="309"/>
            <p14:sldId id="329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wn Dickens" initials="d" lastIdx="64" clrIdx="0"/>
  <p:cmAuthor id="1" name="Paolina Leseva" initials="PL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0"/>
    <a:srgbClr val="0096DC"/>
    <a:srgbClr val="3F3468"/>
    <a:srgbClr val="81CDC4"/>
    <a:srgbClr val="009A3E"/>
    <a:srgbClr val="6552A2"/>
    <a:srgbClr val="D52717"/>
    <a:srgbClr val="009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1" autoAdjust="0"/>
    <p:restoredTop sz="96768" autoAdjust="0"/>
  </p:normalViewPr>
  <p:slideViewPr>
    <p:cSldViewPr>
      <p:cViewPr varScale="1">
        <p:scale>
          <a:sx n="121" d="100"/>
          <a:sy n="121" d="100"/>
        </p:scale>
        <p:origin x="1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1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9EF15-23F8-4B4A-BB2A-5FD6C502A548}" type="datetimeFigureOut">
              <a:rPr lang="en-GB" smtClean="0"/>
              <a:pPr/>
              <a:t>06/08/2020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4EE76-0D29-4B4B-96FD-336FB5108A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17FF-C01E-4DF4-8C19-9EDB99857DB9}" type="datetimeFigureOut">
              <a:rPr lang="en-GB" smtClean="0"/>
              <a:pPr/>
              <a:t>06/08/2020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5C611-6E9D-49F5-B213-C7240C7F07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5C611-6E9D-49F5-B213-C7240C7F074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HS NSS 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aolil01\Desktop\placeholder circle X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88103" y="6117"/>
            <a:ext cx="6576389" cy="6475215"/>
          </a:xfrm>
          <a:prstGeom prst="rect">
            <a:avLst/>
          </a:prstGeom>
          <a:noFill/>
        </p:spPr>
      </p:pic>
      <p:sp>
        <p:nvSpPr>
          <p:cNvPr id="10" name="Oval 9"/>
          <p:cNvSpPr/>
          <p:nvPr userDrawn="1"/>
        </p:nvSpPr>
        <p:spPr>
          <a:xfrm>
            <a:off x="6399584" y="4104456"/>
            <a:ext cx="2420888" cy="242088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nut 7"/>
          <p:cNvSpPr/>
          <p:nvPr userDrawn="1"/>
        </p:nvSpPr>
        <p:spPr>
          <a:xfrm>
            <a:off x="-675023" y="5547313"/>
            <a:ext cx="2035355" cy="2035355"/>
          </a:xfrm>
          <a:prstGeom prst="donut">
            <a:avLst>
              <a:gd name="adj" fmla="val 8546"/>
            </a:avLst>
          </a:prstGeom>
          <a:solidFill>
            <a:srgbClr val="00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755576" y="5229200"/>
            <a:ext cx="696036" cy="69603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nut 5"/>
          <p:cNvSpPr/>
          <p:nvPr userDrawn="1"/>
        </p:nvSpPr>
        <p:spPr>
          <a:xfrm>
            <a:off x="7668344" y="5547313"/>
            <a:ext cx="2035355" cy="2035355"/>
          </a:xfrm>
          <a:prstGeom prst="donut">
            <a:avLst>
              <a:gd name="adj" fmla="val 8546"/>
            </a:avLst>
          </a:prstGeom>
          <a:solidFill>
            <a:srgbClr val="00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524328" y="5229200"/>
            <a:ext cx="696036" cy="69603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upp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 userDrawn="1"/>
        </p:nvSpPr>
        <p:spPr>
          <a:xfrm>
            <a:off x="-408709" y="-491730"/>
            <a:ext cx="2035355" cy="2035355"/>
          </a:xfrm>
          <a:prstGeom prst="donut">
            <a:avLst>
              <a:gd name="adj" fmla="val 8546"/>
            </a:avLst>
          </a:prstGeom>
          <a:solidFill>
            <a:srgbClr val="00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1283676" y="908720"/>
            <a:ext cx="696036" cy="69603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aolil01\Desktop\Presentation PPW\ppw circls-06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897316" y="3939160"/>
            <a:ext cx="3684240" cy="3411658"/>
          </a:xfrm>
          <a:prstGeom prst="rect">
            <a:avLst/>
          </a:prstGeom>
          <a:noFill/>
        </p:spPr>
      </p:pic>
      <p:sp>
        <p:nvSpPr>
          <p:cNvPr id="9" name="Oval 8"/>
          <p:cNvSpPr/>
          <p:nvPr userDrawn="1"/>
        </p:nvSpPr>
        <p:spPr>
          <a:xfrm>
            <a:off x="1403648" y="3501008"/>
            <a:ext cx="1008215" cy="1008112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right sid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7380312" y="4941168"/>
            <a:ext cx="1080231" cy="1080120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onut 2"/>
          <p:cNvSpPr/>
          <p:nvPr userDrawn="1"/>
        </p:nvSpPr>
        <p:spPr>
          <a:xfrm>
            <a:off x="4932040" y="1844824"/>
            <a:ext cx="3600400" cy="3600400"/>
          </a:xfrm>
          <a:prstGeom prst="donut">
            <a:avLst>
              <a:gd name="adj" fmla="val 8546"/>
            </a:avLst>
          </a:prstGeom>
          <a:solidFill>
            <a:srgbClr val="00438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 graphic and icon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 userDrawn="1"/>
        </p:nvSpPr>
        <p:spPr>
          <a:xfrm>
            <a:off x="-588221" y="-752378"/>
            <a:ext cx="2480570" cy="2480570"/>
          </a:xfrm>
          <a:prstGeom prst="donut">
            <a:avLst>
              <a:gd name="adj" fmla="val 8546"/>
            </a:avLst>
          </a:prstGeom>
          <a:solidFill>
            <a:srgbClr val="00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1259632" y="1268760"/>
            <a:ext cx="696036" cy="69603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5816" y="3429000"/>
            <a:ext cx="5914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0" b="1" dirty="0" smtClean="0">
                <a:solidFill>
                  <a:srgbClr val="0096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sz="9600" dirty="0"/>
          </a:p>
        </p:txBody>
      </p:sp>
      <p:sp>
        <p:nvSpPr>
          <p:cNvPr id="3" name="Donut 2"/>
          <p:cNvSpPr/>
          <p:nvPr userDrawn="1"/>
        </p:nvSpPr>
        <p:spPr>
          <a:xfrm>
            <a:off x="1360755" y="1439332"/>
            <a:ext cx="7359909" cy="7359909"/>
          </a:xfrm>
          <a:prstGeom prst="donut">
            <a:avLst>
              <a:gd name="adj" fmla="val 8546"/>
            </a:avLst>
          </a:prstGeom>
          <a:solidFill>
            <a:srgbClr val="00438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1106558" y="1913467"/>
            <a:ext cx="1424288" cy="1440300"/>
          </a:xfrm>
          <a:prstGeom prst="ellipse">
            <a:avLst/>
          </a:prstGeom>
          <a:solidFill>
            <a:srgbClr val="0096DC">
              <a:alpha val="89804"/>
            </a:srgbClr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 conn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476672" y="2276872"/>
            <a:ext cx="12105139" cy="2880320"/>
            <a:chOff x="-1116632" y="2636912"/>
            <a:chExt cx="8821489" cy="2099002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-1116632" y="3680158"/>
              <a:ext cx="8821489" cy="62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4830539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224177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-27703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Donut 6"/>
            <p:cNvSpPr/>
            <p:nvPr/>
          </p:nvSpPr>
          <p:spPr>
            <a:xfrm>
              <a:off x="-311521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2241771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00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830539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116632" y="2636912"/>
            <a:ext cx="11089232" cy="2099002"/>
            <a:chOff x="-1260648" y="2636912"/>
            <a:chExt cx="11412760" cy="216024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1260648" y="3717032"/>
              <a:ext cx="114127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7524328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4860032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2195736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-396552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Donut 7"/>
            <p:cNvSpPr/>
            <p:nvPr/>
          </p:nvSpPr>
          <p:spPr>
            <a:xfrm>
              <a:off x="-432048" y="2636912"/>
              <a:ext cx="2160240" cy="2160240"/>
            </a:xfrm>
            <a:prstGeom prst="donut">
              <a:avLst>
                <a:gd name="adj" fmla="val 8546"/>
              </a:avLst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2195736" y="2636912"/>
              <a:ext cx="2160240" cy="2160240"/>
            </a:xfrm>
            <a:prstGeom prst="donut">
              <a:avLst>
                <a:gd name="adj" fmla="val 8546"/>
              </a:avLst>
            </a:prstGeom>
            <a:solidFill>
              <a:srgbClr val="00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4860032" y="2636912"/>
              <a:ext cx="2160240" cy="2160240"/>
            </a:xfrm>
            <a:prstGeom prst="donut">
              <a:avLst>
                <a:gd name="adj" fmla="val 8546"/>
              </a:avLst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7524328" y="2636912"/>
              <a:ext cx="2160240" cy="2160240"/>
            </a:xfrm>
            <a:prstGeom prst="donut">
              <a:avLst>
                <a:gd name="adj" fmla="val 8546"/>
              </a:avLst>
            </a:prstGeom>
            <a:solidFill>
              <a:srgbClr val="00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ircle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/>
          <p:nvPr userDrawn="1"/>
        </p:nvGrpSpPr>
        <p:grpSpPr>
          <a:xfrm>
            <a:off x="-972616" y="2924944"/>
            <a:ext cx="10873208" cy="1683569"/>
            <a:chOff x="-1044624" y="6858000"/>
            <a:chExt cx="10873208" cy="1683569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-1044624" y="7677472"/>
              <a:ext cx="10873208" cy="2231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58018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7254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16490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-396552" y="6858000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Donut 7"/>
            <p:cNvSpPr/>
            <p:nvPr/>
          </p:nvSpPr>
          <p:spPr>
            <a:xfrm>
              <a:off x="-398861" y="6858001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1649084" y="6858001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00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3725484" y="6858001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5801884" y="6858001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00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812360" y="6858000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Donut 12"/>
            <p:cNvSpPr/>
            <p:nvPr/>
          </p:nvSpPr>
          <p:spPr>
            <a:xfrm>
              <a:off x="7812360" y="6858000"/>
              <a:ext cx="1683568" cy="1683568"/>
            </a:xfrm>
            <a:prstGeom prst="donut">
              <a:avLst>
                <a:gd name="adj" fmla="val 8546"/>
              </a:avLst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HS NSS 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olil01\Desktop\placeholder circle X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763688" y="404664"/>
            <a:ext cx="6288250" cy="6453336"/>
          </a:xfrm>
          <a:prstGeom prst="rect">
            <a:avLst/>
          </a:prstGeom>
          <a:noFill/>
        </p:spPr>
      </p:pic>
      <p:sp>
        <p:nvSpPr>
          <p:cNvPr id="5" name="Oval 4"/>
          <p:cNvSpPr/>
          <p:nvPr userDrawn="1"/>
        </p:nvSpPr>
        <p:spPr>
          <a:xfrm>
            <a:off x="827584" y="980728"/>
            <a:ext cx="2016224" cy="2016224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 rot="5400000">
            <a:off x="753140" y="2567341"/>
            <a:ext cx="7565714" cy="1800201"/>
            <a:chOff x="-1116632" y="2636912"/>
            <a:chExt cx="8821489" cy="209900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-1116632" y="3680158"/>
              <a:ext cx="8821489" cy="62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830539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24177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-27703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Donut 10"/>
            <p:cNvSpPr/>
            <p:nvPr/>
          </p:nvSpPr>
          <p:spPr>
            <a:xfrm>
              <a:off x="-311521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2241771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00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4830539" y="2636912"/>
              <a:ext cx="2099002" cy="2099002"/>
            </a:xfrm>
            <a:prstGeom prst="donut">
              <a:avLst>
                <a:gd name="adj" fmla="val 8546"/>
              </a:avLst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overlapping circles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979712" y="1256566"/>
            <a:ext cx="5077072" cy="4797152"/>
            <a:chOff x="1979712" y="1256566"/>
            <a:chExt cx="5077072" cy="4797152"/>
          </a:xfrm>
          <a:solidFill>
            <a:srgbClr val="D52717"/>
          </a:solidFill>
        </p:grpSpPr>
        <p:sp>
          <p:nvSpPr>
            <p:cNvPr id="3" name="Donut 2"/>
            <p:cNvSpPr/>
            <p:nvPr/>
          </p:nvSpPr>
          <p:spPr>
            <a:xfrm>
              <a:off x="1979712" y="3173398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00438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" name="Donut 3"/>
            <p:cNvSpPr/>
            <p:nvPr/>
          </p:nvSpPr>
          <p:spPr>
            <a:xfrm>
              <a:off x="4176464" y="3173398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00438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Donut 4"/>
            <p:cNvSpPr/>
            <p:nvPr/>
          </p:nvSpPr>
          <p:spPr>
            <a:xfrm>
              <a:off x="3059832" y="1256566"/>
              <a:ext cx="2880320" cy="2880320"/>
            </a:xfrm>
            <a:prstGeom prst="donut">
              <a:avLst>
                <a:gd name="adj" fmla="val 8546"/>
              </a:avLst>
            </a:prstGeom>
            <a:solidFill>
              <a:srgbClr val="00438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 NHS N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24544" y="1772816"/>
            <a:ext cx="9217024" cy="5283968"/>
            <a:chOff x="-324544" y="1772816"/>
            <a:chExt cx="9217024" cy="528396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763688" y="4149080"/>
              <a:ext cx="216024" cy="4046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491880" y="4941168"/>
              <a:ext cx="216024" cy="4046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004048" y="3212976"/>
              <a:ext cx="216024" cy="4046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60232" y="3933056"/>
              <a:ext cx="216024" cy="4046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onut 6"/>
            <p:cNvSpPr/>
            <p:nvPr/>
          </p:nvSpPr>
          <p:spPr>
            <a:xfrm>
              <a:off x="3923928" y="1772816"/>
              <a:ext cx="1611560" cy="1611560"/>
            </a:xfrm>
            <a:prstGeom prst="donut">
              <a:avLst>
                <a:gd name="adj" fmla="val 8546"/>
              </a:avLst>
            </a:prstGeom>
            <a:solidFill>
              <a:srgbClr val="00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68152" y="2177480"/>
              <a:ext cx="2115616" cy="2115616"/>
            </a:xfrm>
            <a:prstGeom prst="donut">
              <a:avLst>
                <a:gd name="adj" fmla="val 8546"/>
              </a:avLst>
            </a:prstGeom>
            <a:solidFill>
              <a:srgbClr val="00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3104456" y="5229200"/>
              <a:ext cx="1827584" cy="1827584"/>
            </a:xfrm>
            <a:prstGeom prst="donut">
              <a:avLst>
                <a:gd name="adj" fmla="val 8546"/>
              </a:avLst>
            </a:prstGeom>
            <a:solidFill>
              <a:srgbClr val="00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-324544" y="4581128"/>
              <a:ext cx="2304256" cy="18722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48064" y="3573016"/>
              <a:ext cx="1512168" cy="3600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660232" y="2132856"/>
              <a:ext cx="2232248" cy="1800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79712" y="4581128"/>
              <a:ext cx="1512168" cy="3600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491880" y="3573016"/>
              <a:ext cx="1683879" cy="13681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onut 14"/>
            <p:cNvSpPr/>
            <p:nvPr/>
          </p:nvSpPr>
          <p:spPr>
            <a:xfrm>
              <a:off x="6084168" y="4221088"/>
              <a:ext cx="2259632" cy="2259632"/>
            </a:xfrm>
            <a:prstGeom prst="donut">
              <a:avLst>
                <a:gd name="adj" fmla="val 8546"/>
              </a:avLst>
            </a:prstGeom>
            <a:solidFill>
              <a:srgbClr val="00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35696" y="4437112"/>
              <a:ext cx="360040" cy="360040"/>
            </a:xfrm>
            <a:prstGeom prst="ellipse">
              <a:avLst/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347864" y="4797152"/>
              <a:ext cx="360040" cy="360040"/>
            </a:xfrm>
            <a:prstGeom prst="ellipse">
              <a:avLst/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004048" y="3429000"/>
              <a:ext cx="360040" cy="360040"/>
            </a:xfrm>
            <a:prstGeom prst="ellipse">
              <a:avLst/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6444208" y="3717032"/>
              <a:ext cx="360040" cy="360040"/>
            </a:xfrm>
            <a:prstGeom prst="ellipse">
              <a:avLst/>
            </a:prstGeom>
            <a:solidFill>
              <a:srgbClr val="009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olil01\Desktop\placeholder circle X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048390" y="1414085"/>
            <a:ext cx="3956649" cy="3885813"/>
          </a:xfrm>
          <a:prstGeom prst="rect">
            <a:avLst/>
          </a:prstGeom>
          <a:noFill/>
        </p:spPr>
      </p:pic>
      <p:sp>
        <p:nvSpPr>
          <p:cNvPr id="2" name="Donut 1"/>
          <p:cNvSpPr/>
          <p:nvPr userDrawn="1"/>
        </p:nvSpPr>
        <p:spPr>
          <a:xfrm>
            <a:off x="1619672" y="2996952"/>
            <a:ext cx="1728192" cy="1728192"/>
          </a:xfrm>
          <a:prstGeom prst="donut">
            <a:avLst>
              <a:gd name="adj" fmla="val 8546"/>
            </a:avLst>
          </a:prstGeom>
          <a:solidFill>
            <a:srgbClr val="00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380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1475656" y="2636912"/>
            <a:ext cx="696036" cy="69603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nut 4"/>
          <p:cNvSpPr/>
          <p:nvPr userDrawn="1"/>
        </p:nvSpPr>
        <p:spPr>
          <a:xfrm>
            <a:off x="6732240" y="3717032"/>
            <a:ext cx="2996952" cy="2996952"/>
          </a:xfrm>
          <a:prstGeom prst="donut">
            <a:avLst>
              <a:gd name="adj" fmla="val 8546"/>
            </a:avLst>
          </a:prstGeom>
          <a:solidFill>
            <a:srgbClr val="00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5940152" y="4509120"/>
            <a:ext cx="936104" cy="936104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olil01\Desktop\Presentation PPW\ppw circls-06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897845" y="2350264"/>
            <a:ext cx="3531786" cy="3485438"/>
          </a:xfrm>
          <a:prstGeom prst="rect">
            <a:avLst/>
          </a:prstGeom>
          <a:noFill/>
        </p:spPr>
      </p:pic>
      <p:sp>
        <p:nvSpPr>
          <p:cNvPr id="3" name="Oval 2"/>
          <p:cNvSpPr/>
          <p:nvPr userDrawn="1"/>
        </p:nvSpPr>
        <p:spPr>
          <a:xfrm>
            <a:off x="5148064" y="1844824"/>
            <a:ext cx="1008215" cy="1008112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aolil01\Desktop\Presentation PPW\ppw circls-06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004048" y="2204864"/>
            <a:ext cx="3527925" cy="3473650"/>
          </a:xfrm>
          <a:prstGeom prst="rect">
            <a:avLst/>
          </a:prstGeom>
          <a:noFill/>
        </p:spPr>
      </p:pic>
      <p:sp>
        <p:nvSpPr>
          <p:cNvPr id="7" name="Oval 6"/>
          <p:cNvSpPr/>
          <p:nvPr userDrawn="1"/>
        </p:nvSpPr>
        <p:spPr>
          <a:xfrm>
            <a:off x="5148064" y="1844824"/>
            <a:ext cx="1008215" cy="1008112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6156176" y="4077072"/>
            <a:ext cx="2016224" cy="2016224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  <a:p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onut 2"/>
          <p:cNvSpPr/>
          <p:nvPr userDrawn="1"/>
        </p:nvSpPr>
        <p:spPr>
          <a:xfrm>
            <a:off x="1907704" y="764704"/>
            <a:ext cx="5040560" cy="5040560"/>
          </a:xfrm>
          <a:prstGeom prst="donut">
            <a:avLst>
              <a:gd name="adj" fmla="val 8546"/>
            </a:avLst>
          </a:prstGeom>
          <a:solidFill>
            <a:srgbClr val="00438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HS NSS 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aolil01\Desktop\placeholder circle X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 flipH="1">
            <a:off x="3203848" y="1340768"/>
            <a:ext cx="7005080" cy="6897310"/>
          </a:xfrm>
          <a:prstGeom prst="rect">
            <a:avLst/>
          </a:prstGeom>
          <a:noFill/>
        </p:spPr>
      </p:pic>
      <p:sp>
        <p:nvSpPr>
          <p:cNvPr id="8" name="Oval 7"/>
          <p:cNvSpPr/>
          <p:nvPr userDrawn="1"/>
        </p:nvSpPr>
        <p:spPr>
          <a:xfrm>
            <a:off x="1835696" y="1628800"/>
            <a:ext cx="2492896" cy="249289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HS NSS Cov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4644008" y="3501008"/>
            <a:ext cx="2492896" cy="2492896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HS NSS 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aolil01\Desktop\Presentation PPW\ppw circls-06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00952" y="992188"/>
            <a:ext cx="3916077" cy="4136983"/>
          </a:xfrm>
          <a:prstGeom prst="rect">
            <a:avLst/>
          </a:prstGeom>
          <a:noFill/>
        </p:spPr>
      </p:pic>
      <p:sp>
        <p:nvSpPr>
          <p:cNvPr id="6" name="Oval 5"/>
          <p:cNvSpPr/>
          <p:nvPr userDrawn="1"/>
        </p:nvSpPr>
        <p:spPr>
          <a:xfrm>
            <a:off x="323527" y="1052735"/>
            <a:ext cx="1008112" cy="1008112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HS NSS 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aolil01\Desktop\Presentation PPW\ppw circls-06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 flipH="1">
            <a:off x="-1128562" y="-886233"/>
            <a:ext cx="5640483" cy="5553707"/>
          </a:xfrm>
          <a:prstGeom prst="rect">
            <a:avLst/>
          </a:prstGeom>
          <a:noFill/>
        </p:spPr>
      </p:pic>
      <p:sp>
        <p:nvSpPr>
          <p:cNvPr id="11" name="Oval 10"/>
          <p:cNvSpPr/>
          <p:nvPr userDrawn="1"/>
        </p:nvSpPr>
        <p:spPr>
          <a:xfrm>
            <a:off x="3347864" y="2492896"/>
            <a:ext cx="3456384" cy="3456384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aolil01\Desktop\Presentation PPW\ppw circls-06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 flipH="1">
            <a:off x="-1038741" y="-885142"/>
            <a:ext cx="5610741" cy="5551524"/>
          </a:xfrm>
          <a:prstGeom prst="rect">
            <a:avLst/>
          </a:prstGeom>
          <a:noFill/>
        </p:spPr>
      </p:pic>
      <p:sp>
        <p:nvSpPr>
          <p:cNvPr id="7" name="Oval 6"/>
          <p:cNvSpPr/>
          <p:nvPr userDrawn="1"/>
        </p:nvSpPr>
        <p:spPr>
          <a:xfrm>
            <a:off x="3347864" y="2492896"/>
            <a:ext cx="3456384" cy="3456384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HS NSS 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nut 7"/>
          <p:cNvSpPr/>
          <p:nvPr userDrawn="1"/>
        </p:nvSpPr>
        <p:spPr>
          <a:xfrm>
            <a:off x="3851920" y="1844824"/>
            <a:ext cx="6552728" cy="6552728"/>
          </a:xfrm>
          <a:prstGeom prst="donut">
            <a:avLst>
              <a:gd name="adj" fmla="val 8546"/>
            </a:avLst>
          </a:prstGeom>
          <a:solidFill>
            <a:srgbClr val="00438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987824" y="2204864"/>
            <a:ext cx="1746194" cy="1746194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6804248" y="1916832"/>
            <a:ext cx="1804273" cy="1804088"/>
          </a:xfrm>
          <a:prstGeom prst="ellipse">
            <a:avLst/>
          </a:prstGeom>
          <a:solidFill>
            <a:srgbClr val="0096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nut 6"/>
          <p:cNvSpPr/>
          <p:nvPr userDrawn="1"/>
        </p:nvSpPr>
        <p:spPr>
          <a:xfrm>
            <a:off x="4427984" y="3284984"/>
            <a:ext cx="4464496" cy="4464496"/>
          </a:xfrm>
          <a:prstGeom prst="donut">
            <a:avLst>
              <a:gd name="adj" fmla="val 8546"/>
            </a:avLst>
          </a:prstGeom>
          <a:solidFill>
            <a:srgbClr val="00438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731D5-9236-40CD-824A-4C02B038476C}" type="datetimeFigureOut">
              <a:rPr lang="en-GB" smtClean="0"/>
              <a:pPr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848CA-DCCC-466D-999D-7D46562FC3F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07" y="309233"/>
            <a:ext cx="928719" cy="9920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5" r:id="rId5"/>
    <p:sldLayoutId id="2147483653" r:id="rId6"/>
    <p:sldLayoutId id="2147483673" r:id="rId7"/>
    <p:sldLayoutId id="2147483652" r:id="rId8"/>
    <p:sldLayoutId id="2147483654" r:id="rId9"/>
    <p:sldLayoutId id="2147483660" r:id="rId10"/>
    <p:sldLayoutId id="2147483672" r:id="rId11"/>
    <p:sldLayoutId id="2147483657" r:id="rId12"/>
    <p:sldLayoutId id="2147483656" r:id="rId13"/>
    <p:sldLayoutId id="2147483658" r:id="rId14"/>
    <p:sldLayoutId id="2147483659" r:id="rId15"/>
    <p:sldLayoutId id="2147483662" r:id="rId16"/>
    <p:sldLayoutId id="2147483668" r:id="rId17"/>
    <p:sldLayoutId id="2147483667" r:id="rId18"/>
    <p:sldLayoutId id="2147483669" r:id="rId19"/>
    <p:sldLayoutId id="2147483675" r:id="rId20"/>
    <p:sldLayoutId id="2147483670" r:id="rId21"/>
    <p:sldLayoutId id="2147483671" r:id="rId22"/>
    <p:sldLayoutId id="2147483666" r:id="rId23"/>
    <p:sldLayoutId id="2147483665" r:id="rId24"/>
    <p:sldLayoutId id="2147483674" r:id="rId25"/>
    <p:sldLayoutId id="2147483664" r:id="rId26"/>
    <p:sldLayoutId id="2147483663" r:id="rId2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derek.cullen@nhs.net" TargetMode="Externa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83671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96DC"/>
                </a:solidFill>
                <a:latin typeface="Arial" pitchFamily="34" charset="0"/>
                <a:cs typeface="Arial" pitchFamily="34" charset="0"/>
              </a:rPr>
              <a:t>National Catering Production Strategy.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6" y="6047522"/>
            <a:ext cx="41612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92869"/>
                </a:solidFill>
                <a:latin typeface="Arial" pitchFamily="34" charset="0"/>
                <a:cs typeface="Arial" pitchFamily="34" charset="0"/>
              </a:rPr>
              <a:t>Derek Cullen</a:t>
            </a:r>
          </a:p>
          <a:p>
            <a:r>
              <a:rPr lang="en-GB" sz="1600" b="1" dirty="0" smtClean="0">
                <a:solidFill>
                  <a:srgbClr val="092869"/>
                </a:solidFill>
                <a:latin typeface="Arial" pitchFamily="34" charset="0"/>
                <a:cs typeface="Arial" pitchFamily="34" charset="0"/>
              </a:rPr>
              <a:t>National Programme Director Catering</a:t>
            </a:r>
            <a:endParaRPr lang="en-GB" sz="1600" b="1" dirty="0">
              <a:solidFill>
                <a:srgbClr val="0928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onut 3" title="NSS Branding graphic"/>
          <p:cNvSpPr/>
          <p:nvPr/>
        </p:nvSpPr>
        <p:spPr>
          <a:xfrm>
            <a:off x="-1404664" y="-1755576"/>
            <a:ext cx="7344816" cy="7344816"/>
          </a:xfrm>
          <a:prstGeom prst="donut">
            <a:avLst>
              <a:gd name="adj" fmla="val 8546"/>
            </a:avLst>
          </a:prstGeom>
          <a:solidFill>
            <a:srgbClr val="00438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260648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+mj-lt"/>
                <a:cs typeface="Arial" pitchFamily="34" charset="0"/>
              </a:rPr>
              <a:t>National Catering Strategy</a:t>
            </a:r>
            <a:endParaRPr lang="en-GB" sz="3200" b="1" dirty="0">
              <a:solidFill>
                <a:srgbClr val="00438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5816" y="908720"/>
            <a:ext cx="26642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+mj-lt"/>
              </a:rPr>
              <a:t>CASE FOR CHANGE</a:t>
            </a:r>
            <a:endParaRPr lang="en-GB" sz="1600" b="1" dirty="0">
              <a:latin typeface="+mj-lt"/>
            </a:endParaRPr>
          </a:p>
        </p:txBody>
      </p:sp>
      <p:sp>
        <p:nvSpPr>
          <p:cNvPr id="11" name="Down Arrow 10" title="Down arrow"/>
          <p:cNvSpPr/>
          <p:nvPr/>
        </p:nvSpPr>
        <p:spPr>
          <a:xfrm>
            <a:off x="4067944" y="141277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555776" y="1988840"/>
            <a:ext cx="33843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+mj-lt"/>
              </a:rPr>
              <a:t>CENTRALISED PRODUCTION FACILITIES X 4</a:t>
            </a:r>
            <a:endParaRPr lang="en-GB" sz="1600" b="1" dirty="0">
              <a:latin typeface="+mj-lt"/>
            </a:endParaRPr>
          </a:p>
        </p:txBody>
      </p:sp>
      <p:sp>
        <p:nvSpPr>
          <p:cNvPr id="14" name="Down Arrow 13" title="Down arrow"/>
          <p:cNvSpPr/>
          <p:nvPr/>
        </p:nvSpPr>
        <p:spPr>
          <a:xfrm>
            <a:off x="4067944" y="2780928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267744" y="3429000"/>
            <a:ext cx="40324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+mj-lt"/>
              </a:rPr>
              <a:t>PHASED APPROACH </a:t>
            </a:r>
          </a:p>
          <a:p>
            <a:pPr algn="ctr"/>
            <a:r>
              <a:rPr lang="en-GB" sz="1600" b="1" dirty="0" smtClean="0">
                <a:latin typeface="+mj-lt"/>
              </a:rPr>
              <a:t>NHS LOTHIAN / EAST REGION CPU</a:t>
            </a:r>
            <a:endParaRPr lang="en-GB" sz="1600" b="1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20" y="4365104"/>
            <a:ext cx="85689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SERVICE MODEL</a:t>
            </a:r>
            <a:endParaRPr lang="en-GB" sz="1600" dirty="0" smtClean="0"/>
          </a:p>
          <a:p>
            <a:r>
              <a:rPr lang="en-GB" sz="1600" b="1" dirty="0" smtClean="0"/>
              <a:t>Procurement             Cook Freeze Production            Hospital           Ward           Patient</a:t>
            </a:r>
            <a:endParaRPr lang="en-GB" sz="1600" dirty="0" smtClean="0"/>
          </a:p>
          <a:p>
            <a:endParaRPr lang="en-GB" sz="1600" dirty="0">
              <a:latin typeface="+mj-lt"/>
            </a:endParaRPr>
          </a:p>
        </p:txBody>
      </p:sp>
      <p:sp>
        <p:nvSpPr>
          <p:cNvPr id="18" name="Right Arrow 17" title="Right arrow"/>
          <p:cNvSpPr/>
          <p:nvPr/>
        </p:nvSpPr>
        <p:spPr>
          <a:xfrm>
            <a:off x="1691680" y="479715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Right Arrow 18" title="Right arrow"/>
          <p:cNvSpPr/>
          <p:nvPr/>
        </p:nvSpPr>
        <p:spPr>
          <a:xfrm>
            <a:off x="4716016" y="479715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 title="Right arrrow"/>
          <p:cNvSpPr/>
          <p:nvPr/>
        </p:nvSpPr>
        <p:spPr>
          <a:xfrm>
            <a:off x="6156176" y="479715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 title="Right arrow"/>
          <p:cNvSpPr/>
          <p:nvPr/>
        </p:nvSpPr>
        <p:spPr>
          <a:xfrm>
            <a:off x="7308304" y="479715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339752" y="5373216"/>
            <a:ext cx="396044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 smtClean="0">
              <a:latin typeface="+mj-lt"/>
            </a:endParaRPr>
          </a:p>
          <a:p>
            <a:pPr algn="ctr"/>
            <a:endParaRPr lang="en-GB" sz="1400" b="1" dirty="0" smtClean="0">
              <a:latin typeface="+mj-lt"/>
            </a:endParaRPr>
          </a:p>
          <a:p>
            <a:pPr algn="ctr"/>
            <a:endParaRPr lang="en-GB" sz="1400" b="1" dirty="0" smtClean="0">
              <a:latin typeface="+mj-lt"/>
            </a:endParaRPr>
          </a:p>
          <a:p>
            <a:pPr algn="ctr"/>
            <a:r>
              <a:rPr lang="en-GB" sz="1400" b="1" dirty="0" smtClean="0">
                <a:latin typeface="+mj-lt"/>
              </a:rPr>
              <a:t>How much will this cost?</a:t>
            </a:r>
          </a:p>
          <a:p>
            <a:pPr algn="ctr"/>
            <a:r>
              <a:rPr lang="en-GB" sz="1400" b="1" dirty="0" smtClean="0">
                <a:latin typeface="+mj-lt"/>
              </a:rPr>
              <a:t>What are the risks?</a:t>
            </a:r>
          </a:p>
          <a:p>
            <a:pPr algn="ctr"/>
            <a:r>
              <a:rPr lang="en-GB" sz="1400" b="1" dirty="0" smtClean="0">
                <a:latin typeface="+mj-lt"/>
              </a:rPr>
              <a:t>What are the dependencies?</a:t>
            </a:r>
          </a:p>
          <a:p>
            <a:pPr algn="ctr"/>
            <a:r>
              <a:rPr lang="en-GB" sz="1400" b="1" dirty="0" smtClean="0">
                <a:latin typeface="+mj-lt"/>
              </a:rPr>
              <a:t>What are the benefits?</a:t>
            </a:r>
          </a:p>
          <a:p>
            <a:pPr algn="ctr"/>
            <a:r>
              <a:rPr lang="en-GB" sz="1400" b="1" dirty="0" smtClean="0">
                <a:latin typeface="+mj-lt"/>
              </a:rPr>
              <a:t>How will it be delivered?</a:t>
            </a:r>
          </a:p>
          <a:p>
            <a:pPr algn="ctr"/>
            <a:r>
              <a:rPr lang="en-GB" sz="1400" b="1" dirty="0" smtClean="0">
                <a:latin typeface="+mj-lt"/>
              </a:rPr>
              <a:t>What about the workforce?</a:t>
            </a:r>
          </a:p>
          <a:p>
            <a:pPr algn="ctr"/>
            <a:endParaRPr lang="en-GB" sz="1400" b="1" dirty="0" smtClean="0">
              <a:latin typeface="+mj-lt"/>
            </a:endParaRPr>
          </a:p>
          <a:p>
            <a:pPr algn="ctr"/>
            <a:endParaRPr lang="en-GB" sz="1400" b="1" dirty="0" smtClean="0">
              <a:latin typeface="+mj-lt"/>
            </a:endParaRPr>
          </a:p>
          <a:p>
            <a:pPr algn="ctr"/>
            <a:endParaRPr lang="en-GB" sz="1400" b="1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2" y="1340768"/>
            <a:ext cx="201622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/>
              <a:t>OUTCOMES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 smtClean="0"/>
              <a:t>  Consistency 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 smtClean="0"/>
              <a:t>  High quality (e.g. nutritious /compliant)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 smtClean="0"/>
              <a:t> Safe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 smtClean="0"/>
              <a:t> Skilled staff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 smtClean="0"/>
              <a:t> Efficient i.e. cost and productivity 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 smtClean="0"/>
              <a:t> Continuous service delivery </a:t>
            </a:r>
          </a:p>
          <a:p>
            <a:endParaRPr lang="en-GB" sz="1200" b="1" dirty="0" smtClean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4208" y="1340768"/>
            <a:ext cx="223224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 smtClean="0"/>
          </a:p>
          <a:p>
            <a:r>
              <a:rPr lang="en-GB" sz="1400" b="1" dirty="0" smtClean="0"/>
              <a:t>PARAMETERS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 smtClean="0">
                <a:latin typeface="+mj-lt"/>
              </a:rPr>
              <a:t> NHS Operated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 smtClean="0">
                <a:latin typeface="+mj-lt"/>
              </a:rPr>
              <a:t> For NHS (initially)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 smtClean="0">
                <a:latin typeface="+mj-lt"/>
              </a:rPr>
              <a:t> Cook freeze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 smtClean="0">
                <a:latin typeface="+mj-lt"/>
              </a:rPr>
              <a:t> Collaborative working across populations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 smtClean="0">
                <a:latin typeface="+mj-lt"/>
              </a:rPr>
              <a:t> National Information System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 smtClean="0">
                <a:latin typeface="+mj-lt"/>
              </a:rPr>
              <a:t> National Recipe Database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 smtClean="0">
                <a:latin typeface="+mj-lt"/>
              </a:rPr>
              <a:t> Standard Operating  Procedures replicated nationwide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 smtClean="0">
                <a:latin typeface="+mj-lt"/>
              </a:rPr>
              <a:t> National Training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 smtClean="0">
                <a:latin typeface="+mj-lt"/>
              </a:rPr>
              <a:t>National R&amp;D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 smtClean="0">
                <a:latin typeface="+mj-lt"/>
              </a:rPr>
              <a:t>Sustainable </a:t>
            </a:r>
          </a:p>
          <a:p>
            <a:pPr>
              <a:buFont typeface="Arial" pitchFamily="34" charset="0"/>
              <a:buChar char="•"/>
            </a:pPr>
            <a:endParaRPr lang="en-GB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3728" y="404664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+mj-lt"/>
                <a:cs typeface="Arial" pitchFamily="34" charset="0"/>
              </a:rPr>
              <a:t>Programme Status </a:t>
            </a:r>
            <a:endParaRPr lang="en-GB" sz="3200" b="1" dirty="0">
              <a:solidFill>
                <a:srgbClr val="00438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400" y="1505950"/>
            <a:ext cx="371127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rgbClr val="002060"/>
                </a:solidFill>
                <a:ea typeface="Times New Roman"/>
                <a:cs typeface="Times New Roman"/>
              </a:rPr>
              <a:t>Programme / Project milestones</a:t>
            </a:r>
            <a:endParaRPr lang="en-GB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Content Placeholder 3" descr="Image of table showing programme/project milestones, planned completion date, actual completion date, % completed and RAG status" title="Programme status table imag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542142"/>
              </p:ext>
            </p:extLst>
          </p:nvPr>
        </p:nvGraphicFramePr>
        <p:xfrm>
          <a:off x="755576" y="1916832"/>
          <a:ext cx="7766745" cy="4541994"/>
        </p:xfrm>
        <a:graphic>
          <a:graphicData uri="http://schemas.openxmlformats.org/drawingml/2006/table">
            <a:tbl>
              <a:tblPr firstRow="1"/>
              <a:tblGrid>
                <a:gridCol w="3641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2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Milestone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Planned Completion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Date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Actual Completion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Date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Completed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RAG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NCIS Tender award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Sep-18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NCIS Implementation to early adopter Boards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Mar-19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National Recipe Database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Oct-18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Development of IA for East Region Central Production Unit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Sept/Oct   2018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Development and implementation of Retail Strategy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Mar-19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Development of Standard Operating Procedures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Dec-18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Food waste reduction by 300k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Mar-19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Retail subsidy reduction by 200k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Mar-19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Regional Catering Strategy Development and implementation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Mar-19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Porter Track trials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Mar-19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F243E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6" marR="660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404664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+mj-lt"/>
                <a:cs typeface="Arial" pitchFamily="34" charset="0"/>
              </a:rPr>
              <a:t>Financial Benefits Realisation </a:t>
            </a:r>
            <a:endParaRPr lang="en-GB" sz="3200" b="1" dirty="0">
              <a:solidFill>
                <a:srgbClr val="004380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268760"/>
            <a:ext cx="86409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NCIS</a:t>
            </a:r>
          </a:p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Food waste (ref 17/18 Q3 Benchmarking)</a:t>
            </a:r>
          </a:p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Total projected food expenditure for 17/18 = £23,000,344</a:t>
            </a:r>
          </a:p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Total projected food waste =£1,624,824 (7%)</a:t>
            </a:r>
          </a:p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6 NHS Boards account for 90% of total food waste</a:t>
            </a:r>
          </a:p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Same 6 NHS Boards also account for 80% of annual food expenditure</a:t>
            </a:r>
          </a:p>
          <a:p>
            <a:pPr marL="819150" lvl="1" indent="-361950">
              <a:buClr>
                <a:srgbClr val="0096DC"/>
              </a:buClr>
            </a:pPr>
            <a:r>
              <a:rPr lang="en-GB" sz="2000" b="1" dirty="0" smtClean="0">
                <a:solidFill>
                  <a:srgbClr val="0096DC"/>
                </a:solidFill>
                <a:latin typeface="Arial" pitchFamily="34" charset="0"/>
                <a:cs typeface="Arial" pitchFamily="34" charset="0"/>
              </a:rPr>
              <a:t>Planned Action</a:t>
            </a:r>
          </a:p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Support these Boards to achieve reductions in 18/19</a:t>
            </a:r>
          </a:p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Propose these Boards as early adopters of NCIS from Autumn 2018</a:t>
            </a:r>
          </a:p>
          <a:p>
            <a:pPr marL="819150" lvl="1" indent="-361950">
              <a:buClr>
                <a:srgbClr val="0096DC"/>
              </a:buClr>
            </a:pPr>
            <a:r>
              <a:rPr lang="en-GB" sz="2000" b="1" dirty="0" smtClean="0">
                <a:solidFill>
                  <a:srgbClr val="0096DC"/>
                </a:solidFill>
                <a:latin typeface="Arial" pitchFamily="34" charset="0"/>
                <a:cs typeface="Arial" pitchFamily="34" charset="0"/>
              </a:rPr>
              <a:t>Benefits realisation </a:t>
            </a:r>
          </a:p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2019/20 – minimum £326,000 up to potential £1.1m recurring gained by better food purchasing and ward ordering </a:t>
            </a:r>
          </a:p>
          <a:p>
            <a:pPr marL="819150" lvl="1" indent="-361950">
              <a:buClr>
                <a:srgbClr val="0096DC"/>
              </a:buClr>
            </a:pPr>
            <a:endParaRPr lang="en-GB" sz="20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404664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4380"/>
                </a:solidFill>
                <a:latin typeface="+mj-lt"/>
                <a:cs typeface="Arial" pitchFamily="34" charset="0"/>
              </a:rPr>
              <a:t>Financial Benefits Realisation </a:t>
            </a:r>
            <a:endParaRPr lang="en-GB" sz="3200" b="1" dirty="0">
              <a:solidFill>
                <a:srgbClr val="004380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268760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Non Patient Catering (Retail)</a:t>
            </a:r>
          </a:p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Trading account 2016/17 = £1,001,355 deficit </a:t>
            </a:r>
          </a:p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5 NHS Boards account for combined deficit =£1.3m</a:t>
            </a:r>
          </a:p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Anticipate improvement for 17/18 based upon recent feedback from some Boards</a:t>
            </a:r>
          </a:p>
          <a:p>
            <a:pPr marL="819150" lvl="1" indent="-361950">
              <a:buClr>
                <a:srgbClr val="0096DC"/>
              </a:buClr>
            </a:pPr>
            <a:r>
              <a:rPr lang="en-GB" sz="2000" b="1" dirty="0" smtClean="0">
                <a:solidFill>
                  <a:srgbClr val="0096DC"/>
                </a:solidFill>
                <a:latin typeface="Arial" pitchFamily="34" charset="0"/>
                <a:cs typeface="Arial" pitchFamily="34" charset="0"/>
              </a:rPr>
              <a:t>Planned Action Benefits</a:t>
            </a:r>
          </a:p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Apply 2.5% increases as per CE ASSP from April 2018 across all Boards</a:t>
            </a:r>
          </a:p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Develop and implement a Retail Strategy including appointment Retail Support Manager by October 2018</a:t>
            </a:r>
          </a:p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Develop Retail Expert Group by June 2018</a:t>
            </a:r>
          </a:p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4380"/>
                </a:solidFill>
                <a:latin typeface="Arial" pitchFamily="34" charset="0"/>
                <a:cs typeface="Arial" pitchFamily="34" charset="0"/>
              </a:rPr>
              <a:t>Support the 5 NHS Boards through engagement from April 2018. If these Boards were to achieve a 30% reduction in subsidy (as per 		  NHS Fife 17/18 projection) the savings would be around 400k in    	  18/19.</a:t>
            </a:r>
          </a:p>
          <a:p>
            <a:pPr marL="819150" lvl="1" indent="-361950">
              <a:buClr>
                <a:srgbClr val="0096DC"/>
              </a:buClr>
            </a:pPr>
            <a:endParaRPr lang="en-GB" sz="20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  <a:p>
            <a:pPr marL="819150" lvl="1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Clr>
                <a:srgbClr val="0096DC"/>
              </a:buClr>
              <a:buFont typeface="Arial" pitchFamily="34" charset="0"/>
              <a:buChar char="•"/>
            </a:pPr>
            <a:endParaRPr lang="en-GB" sz="2400" dirty="0" smtClean="0">
              <a:solidFill>
                <a:srgbClr val="00438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15816" y="3093640"/>
            <a:ext cx="35283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 smtClean="0">
                <a:solidFill>
                  <a:srgbClr val="0096DC"/>
                </a:solidFill>
                <a:latin typeface="Arial" pitchFamily="34" charset="0"/>
                <a:cs typeface="Arial" pitchFamily="34" charset="0"/>
              </a:rPr>
              <a:t>Thank you </a:t>
            </a:r>
            <a:endParaRPr lang="en-GB" b="1" dirty="0" smtClean="0">
              <a:solidFill>
                <a:srgbClr val="0096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6" y="6047522"/>
            <a:ext cx="41612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92869"/>
                </a:solidFill>
                <a:latin typeface="Arial" pitchFamily="34" charset="0"/>
                <a:cs typeface="Arial" pitchFamily="34" charset="0"/>
              </a:rPr>
              <a:t>Derek Cullen</a:t>
            </a:r>
          </a:p>
          <a:p>
            <a:r>
              <a:rPr lang="en-GB" sz="1600" b="1" dirty="0" smtClean="0">
                <a:solidFill>
                  <a:srgbClr val="092869"/>
                </a:solidFill>
                <a:latin typeface="Arial" pitchFamily="34" charset="0"/>
                <a:cs typeface="Arial" pitchFamily="34" charset="0"/>
              </a:rPr>
              <a:t>National Programme Director Catering </a:t>
            </a:r>
            <a:endParaRPr lang="en-GB" sz="1600" b="1" dirty="0">
              <a:solidFill>
                <a:srgbClr val="0928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0192" y="4869160"/>
            <a:ext cx="1944216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derek.cullen@nhs.net</a:t>
            </a:r>
            <a:r>
              <a:rPr lang="en-GB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Telephone: 0777 941 9386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8-05-21 National Catering Production Strategy SFG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HS N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b="1" dirty="0" smtClean="0">
            <a:solidFill>
              <a:srgbClr val="0096DC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2018-05-21 National Catering Production Strategy SFG Presentation</Template>
  <TotalTime>31</TotalTime>
  <Words>480</Words>
  <Application>Microsoft Office PowerPoint</Application>
  <PresentationFormat>On-screen Show (4:3)</PresentationFormat>
  <Paragraphs>133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Times New Roman</vt:lpstr>
      <vt:lpstr>2018-05-21 National Catering Production Strategy SFG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NSS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daisyd01</dc:creator>
  <cp:lastModifiedBy>MCLEOD, Norman (NHS NATIONAL SERVICES SCOTLAND)</cp:lastModifiedBy>
  <cp:revision>4</cp:revision>
  <dcterms:created xsi:type="dcterms:W3CDTF">2018-05-21T14:25:54Z</dcterms:created>
  <dcterms:modified xsi:type="dcterms:W3CDTF">2020-08-06T14:03:45Z</dcterms:modified>
</cp:coreProperties>
</file>